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12"/>
  </p:notesMasterIdLst>
  <p:handoutMasterIdLst>
    <p:handoutMasterId r:id="rId13"/>
  </p:handoutMasterIdLst>
  <p:sldIdLst>
    <p:sldId id="303" r:id="rId7"/>
    <p:sldId id="945" r:id="rId8"/>
    <p:sldId id="946" r:id="rId9"/>
    <p:sldId id="947" r:id="rId10"/>
    <p:sldId id="704" r:id="rId11"/>
  </p:sldIdLst>
  <p:sldSz cx="12192000" cy="6858000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608013" indent="-1508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1217613" indent="-3032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827213" indent="-4556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2436813" indent="-608013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88D0"/>
    <a:srgbClr val="72AF2F"/>
    <a:srgbClr val="FFFFCC"/>
    <a:srgbClr val="C1E442"/>
    <a:srgbClr val="FFFF99"/>
    <a:srgbClr val="C6D254"/>
    <a:srgbClr val="000000"/>
    <a:srgbClr val="2A6EA8"/>
    <a:srgbClr val="B1D254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00" autoAdjust="0"/>
    <p:restoredTop sz="92197" autoAdjust="0"/>
  </p:normalViewPr>
  <p:slideViewPr>
    <p:cSldViewPr snapToGrid="0">
      <p:cViewPr varScale="1">
        <p:scale>
          <a:sx n="123" d="100"/>
          <a:sy n="123" d="100"/>
        </p:scale>
        <p:origin x="318" y="11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45" d="100"/>
          <a:sy n="45" d="100"/>
        </p:scale>
        <p:origin x="2768" y="5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viewProps" Target="viewProps.xml"/><Relationship Id="rId10" Type="http://schemas.openxmlformats.org/officeDocument/2006/relationships/slide" Target="slides/slide4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AA78BAD3-FC21-4679-B770-3EA085F20603}" type="datetime1">
              <a:rPr lang="en-US"/>
              <a:pPr>
                <a:defRPr/>
              </a:pPr>
              <a:t>8/9/2022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17FF792-3EB9-44FA-9386-5606498586B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52207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BE730920-F8FB-4BAB-A0E2-B112E44812FA}" type="datetime1">
              <a:rPr lang="en-US"/>
              <a:pPr>
                <a:defRPr/>
              </a:pPr>
              <a:t>8/9/2022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7BB3565-DE1F-45E8-8B92-B6CEF3A5A9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5645932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6080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12176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8272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2436813" algn="l" rtl="0" eaLnBrk="0" fontAlgn="base" hangingPunct="0">
      <a:spcBef>
        <a:spcPct val="30000"/>
      </a:spcBef>
      <a:spcAft>
        <a:spcPct val="0"/>
      </a:spcAft>
      <a:defRPr sz="16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6131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标题 4">
            <a:extLst>
              <a:ext uri="{FF2B5EF4-FFF2-40B4-BE49-F238E27FC236}">
                <a16:creationId xmlns:a16="http://schemas.microsoft.com/office/drawing/2014/main" id="{34B34A06-0E77-40D5-8C03-85C7F7B947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930231849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609585" indent="-609585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2338122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8B78E712-7E90-46AF-8873-540771249AD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130468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3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Relationship Id="rId9" Type="http://schemas.openxmlformats.org/officeDocument/2006/relationships/image" Target="../media/image5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938327" y="6413501"/>
            <a:ext cx="8224837" cy="333374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z="1333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931653" y="6460167"/>
            <a:ext cx="8197006" cy="234950"/>
          </a:xfrm>
          <a:prstGeom prst="rect">
            <a:avLst/>
          </a:prstGeom>
          <a:noFill/>
        </p:spPr>
        <p:txBody>
          <a:bodyPr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33" spc="400" dirty="0">
                <a:solidFill>
                  <a:schemeClr val="bg1"/>
                </a:solidFill>
              </a:rPr>
              <a:t>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S5-225592         </a:t>
            </a:r>
            <a:r>
              <a:rPr lang="en-US" sz="1100" b="1" spc="300" dirty="0">
                <a:ea typeface="+mn-ea"/>
                <a:cs typeface="Arial" panose="020B0604020202020204" pitchFamily="34" charset="0"/>
              </a:rPr>
              <a:t>Forge Usage Guide for Charging M</a:t>
            </a:r>
            <a:r>
              <a:rPr lang="en-US" altLang="zh-CN" sz="1100" b="1" spc="300" dirty="0">
                <a:ea typeface="+mn-ea"/>
                <a:cs typeface="Arial" panose="020B0604020202020204" pitchFamily="34" charset="0"/>
              </a:rPr>
              <a:t>anagement </a:t>
            </a:r>
            <a:r>
              <a:rPr lang="en-GB" sz="1100" b="1" spc="300" dirty="0">
                <a:ea typeface="+mn-ea"/>
                <a:cs typeface="Arial" panose="020B0604020202020204" pitchFamily="34" charset="0"/>
              </a:rPr>
              <a:t>(SA5#145e</a:t>
            </a:r>
            <a:r>
              <a:rPr lang="zh-CN" altLang="en-US" sz="1100" b="1" spc="300" dirty="0">
                <a:ea typeface="+mn-ea"/>
                <a:cs typeface="Arial" panose="020B0604020202020204" pitchFamily="34" charset="0"/>
              </a:rPr>
              <a:t>）</a:t>
            </a:r>
            <a:endParaRPr lang="en-GB" sz="1100" b="1" spc="300" dirty="0">
              <a:ea typeface="+mn-ea"/>
              <a:cs typeface="Arial" panose="020B0604020202020204" pitchFamily="34" charset="0"/>
            </a:endParaRPr>
          </a:p>
        </p:txBody>
      </p:sp>
      <p:sp>
        <p:nvSpPr>
          <p:cNvPr id="1030" name="Rectangle 15"/>
          <p:cNvSpPr>
            <a:spLocks noChangeArrowheads="1"/>
          </p:cNvSpPr>
          <p:nvPr userDrawn="1"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>
                <a:solidFill>
                  <a:schemeClr val="bg1"/>
                </a:solidFill>
              </a:rPr>
              <a:t>© 3GPP 2012</a:t>
            </a:r>
            <a:endParaRPr lang="en-GB" altLang="en-US" sz="1333"/>
          </a:p>
        </p:txBody>
      </p:sp>
      <p:pic>
        <p:nvPicPr>
          <p:cNvPr id="1031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9918700" y="6462713"/>
            <a:ext cx="1027845" cy="256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7" dirty="0"/>
              <a:t>© 3GPP 2022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 userDrawn="1"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3" b="1" smtClean="0"/>
              <a:pPr algn="ctr">
                <a:defRPr/>
              </a:pPr>
              <a:t>‹#›</a:t>
            </a:fld>
            <a:endParaRPr lang="en-GB" altLang="en-US" sz="1333" b="1" dirty="0"/>
          </a:p>
          <a:p>
            <a:pPr>
              <a:defRPr/>
            </a:pPr>
            <a:endParaRPr lang="en-GB" altLang="en-US" sz="1333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38" r:id="rId1"/>
    <p:sldLayoutId id="2147483936" r:id="rId2"/>
    <p:sldLayoutId id="2147483939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itchFamily="34" charset="0"/>
        </a:defRPr>
      </a:lvl5pPr>
      <a:lvl6pPr marL="609585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70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754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339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608013" indent="-6080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013" indent="-37941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Blip>
          <a:blip r:embed="rId8"/>
        </a:buBlip>
        <a:defRPr sz="3200">
          <a:solidFill>
            <a:schemeClr val="tx1"/>
          </a:solidFill>
          <a:latin typeface="+mn-lt"/>
        </a:defRPr>
      </a:lvl2pPr>
      <a:lvl3pPr marL="1522413" indent="-303213" algn="l" rtl="0" eaLnBrk="0" fontAlgn="base" hangingPunct="0">
        <a:spcBef>
          <a:spcPct val="20000"/>
        </a:spcBef>
        <a:spcAft>
          <a:spcPct val="0"/>
        </a:spcAft>
        <a:buBlip>
          <a:blip r:embed="rId9"/>
        </a:buBlip>
        <a:defRPr sz="2600">
          <a:solidFill>
            <a:schemeClr val="tx1"/>
          </a:solidFill>
          <a:latin typeface="+mn-lt"/>
        </a:defRPr>
      </a:lvl3pPr>
      <a:lvl4pPr marL="21320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613" indent="-3032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s://forge.3gpp.org/rep/sa5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15138" y="3145201"/>
            <a:ext cx="11530738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8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4800" dirty="0"/>
            </a:br>
            <a:br>
              <a:rPr lang="en-GB" sz="4800" dirty="0"/>
            </a:br>
            <a:r>
              <a:rPr lang="en-US" altLang="zh-CN" sz="4400" b="1" dirty="0"/>
              <a:t>Forge Usage Guide for Charging Management</a:t>
            </a:r>
            <a:br>
              <a:rPr lang="en-US" altLang="zh-CN" sz="4400" b="1" dirty="0"/>
            </a:br>
            <a:r>
              <a:rPr lang="en-GB" altLang="zh-CN" sz="2800" b="1" dirty="0"/>
              <a:t> (SA5 #145</a:t>
            </a:r>
            <a:r>
              <a:rPr lang="en-US" altLang="zh-CN" sz="2800" b="1" dirty="0"/>
              <a:t>e</a:t>
            </a:r>
            <a:r>
              <a:rPr lang="en-GB" altLang="zh-CN" sz="2800" b="1" dirty="0"/>
              <a:t>)</a:t>
            </a:r>
            <a:br>
              <a:rPr lang="en-GB" altLang="zh-CN" sz="3200" b="1" i="1" dirty="0"/>
            </a:br>
            <a:br>
              <a:rPr lang="en-GB" altLang="zh-CN" sz="3200" b="1" dirty="0"/>
            </a:br>
            <a:br>
              <a:rPr lang="en-US" sz="4800" dirty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en-GB" sz="48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2478420" y="4787484"/>
            <a:ext cx="8534400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zh-CN" sz="2400" dirty="0"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en-US" altLang="zh-CN" sz="2400" dirty="0">
                <a:latin typeface="Arial" charset="0"/>
              </a:rPr>
              <a:t>Chen Shan SA5 Charging VC Huawei</a:t>
            </a:r>
            <a:endParaRPr lang="en-GB" sz="2400" dirty="0">
              <a:latin typeface="Arial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F9A58A-34DE-4257-B8E0-D5465187E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12594" y="0"/>
            <a:ext cx="9102725" cy="1143000"/>
          </a:xfrm>
        </p:spPr>
        <p:txBody>
          <a:bodyPr/>
          <a:lstStyle/>
          <a:p>
            <a:r>
              <a:rPr lang="en-US" altLang="zh-CN" dirty="0"/>
              <a:t>Charging Stage 3 Specifications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28FE7D-D230-4715-A6C8-93F6915F8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132" y="1172107"/>
            <a:ext cx="7349425" cy="4830763"/>
          </a:xfrm>
        </p:spPr>
        <p:txBody>
          <a:bodyPr/>
          <a:lstStyle/>
          <a:p>
            <a:r>
              <a:rPr lang="en-US" altLang="en-US" sz="2400" dirty="0"/>
              <a:t>SA5 Charging Group </a:t>
            </a:r>
          </a:p>
          <a:p>
            <a:endParaRPr lang="en-US" altLang="zh-CN" sz="2400" dirty="0">
              <a:latin typeface="Calibri" pitchFamily="34" charset="0"/>
              <a:cs typeface="Arial" charset="0"/>
            </a:endParaRPr>
          </a:p>
          <a:p>
            <a:pPr marL="720725" lvl="1" indent="-363538"/>
            <a:endParaRPr lang="en-US" altLang="en-US" sz="1800" dirty="0"/>
          </a:p>
          <a:p>
            <a:pPr marL="720725" lvl="1" indent="-363538"/>
            <a:endParaRPr lang="en-US" altLang="en-US" sz="1800" dirty="0"/>
          </a:p>
          <a:p>
            <a:pPr marL="720725" lvl="1" indent="-363538"/>
            <a:r>
              <a:rPr lang="en-US" altLang="en-US" sz="1800" dirty="0"/>
              <a:t>Charging working procedures </a:t>
            </a:r>
          </a:p>
          <a:p>
            <a:pPr marL="0" indent="0">
              <a:buNone/>
            </a:pPr>
            <a:endParaRPr lang="zh-CN" altLang="en-US" dirty="0"/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9E37F26-7788-45FE-99BF-FA70458A27F9}"/>
              </a:ext>
            </a:extLst>
          </p:cNvPr>
          <p:cNvGrpSpPr/>
          <p:nvPr/>
        </p:nvGrpSpPr>
        <p:grpSpPr>
          <a:xfrm>
            <a:off x="665894" y="3183131"/>
            <a:ext cx="5750672" cy="3107310"/>
            <a:chOff x="377505" y="838898"/>
            <a:chExt cx="7886594" cy="3951216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83C74FA4-2E7A-4AD6-96A0-887EF0799E2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7505" y="838898"/>
              <a:ext cx="7886594" cy="3951216"/>
            </a:xfrm>
            <a:prstGeom prst="rect">
              <a:avLst/>
            </a:prstGeom>
          </p:spPr>
        </p:pic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42BF3AAF-C586-48DE-9ADB-C025C023067B}"/>
                </a:ext>
              </a:extLst>
            </p:cNvPr>
            <p:cNvSpPr/>
            <p:nvPr/>
          </p:nvSpPr>
          <p:spPr>
            <a:xfrm>
              <a:off x="5592770" y="2327129"/>
              <a:ext cx="1017755" cy="1833809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 w="53975" cap="flat" cmpd="sng" algn="ctr">
              <a:solidFill>
                <a:schemeClr val="accent2"/>
              </a:solidFill>
              <a:prstDash val="solid"/>
              <a:miter lim="800000"/>
            </a:ln>
            <a:effectLst/>
          </p:spPr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331BC5BE-F2EA-499A-8EA6-9CAC351EA3D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646175"/>
              </p:ext>
            </p:extLst>
          </p:nvPr>
        </p:nvGraphicFramePr>
        <p:xfrm>
          <a:off x="6855994" y="3071720"/>
          <a:ext cx="4968142" cy="10096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09880">
                  <a:extLst>
                    <a:ext uri="{9D8B030D-6E8A-4147-A177-3AD203B41FA5}">
                      <a16:colId xmlns:a16="http://schemas.microsoft.com/office/drawing/2014/main" val="1443316772"/>
                    </a:ext>
                  </a:extLst>
                </a:gridCol>
                <a:gridCol w="1149174">
                  <a:extLst>
                    <a:ext uri="{9D8B030D-6E8A-4147-A177-3AD203B41FA5}">
                      <a16:colId xmlns:a16="http://schemas.microsoft.com/office/drawing/2014/main" val="2464624065"/>
                    </a:ext>
                  </a:extLst>
                </a:gridCol>
                <a:gridCol w="1311834">
                  <a:extLst>
                    <a:ext uri="{9D8B030D-6E8A-4147-A177-3AD203B41FA5}">
                      <a16:colId xmlns:a16="http://schemas.microsoft.com/office/drawing/2014/main" val="552537838"/>
                    </a:ext>
                  </a:extLst>
                </a:gridCol>
                <a:gridCol w="1497254">
                  <a:extLst>
                    <a:ext uri="{9D8B030D-6E8A-4147-A177-3AD203B41FA5}">
                      <a16:colId xmlns:a16="http://schemas.microsoft.com/office/drawing/2014/main" val="1525151339"/>
                    </a:ext>
                  </a:extLst>
                </a:gridCol>
              </a:tblGrid>
              <a:tr h="18671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TS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Content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Release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Rapporteur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8612274"/>
                  </a:ext>
                </a:extLst>
              </a:tr>
              <a:tr h="29773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 32.291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Open API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R15, R16, R17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Chen Shan</a:t>
                      </a:r>
                    </a:p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(Huawei)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497614"/>
                  </a:ext>
                </a:extLst>
              </a:tr>
              <a:tr h="487682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TS 32.298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ANS.1</a:t>
                      </a:r>
                      <a:endParaRPr lang="fr-FR" altLang="zh-CN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…</a:t>
                      </a:r>
                    </a:p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5G CHF CDR</a:t>
                      </a:r>
                    </a:p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05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R15, R16, R17</a:t>
                      </a:r>
                      <a:endParaRPr lang="fr-FR" altLang="zh-CN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fr-FR" altLang="zh-CN" sz="105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Robert Törnkvist (Ericsson)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4478096"/>
                  </a:ext>
                </a:extLst>
              </a:tr>
            </a:tbl>
          </a:graphicData>
        </a:graphic>
      </p:graphicFrame>
      <p:sp>
        <p:nvSpPr>
          <p:cNvPr id="9" name="内容占位符 2">
            <a:extLst>
              <a:ext uri="{FF2B5EF4-FFF2-40B4-BE49-F238E27FC236}">
                <a16:creationId xmlns:a16="http://schemas.microsoft.com/office/drawing/2014/main" id="{96C587AB-B822-49F5-86EC-F6D4B0742176}"/>
              </a:ext>
            </a:extLst>
          </p:cNvPr>
          <p:cNvSpPr txBox="1">
            <a:spLocks/>
          </p:cNvSpPr>
          <p:nvPr/>
        </p:nvSpPr>
        <p:spPr bwMode="auto">
          <a:xfrm>
            <a:off x="5841327" y="2683282"/>
            <a:ext cx="5864570" cy="687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en-US" altLang="en-US" sz="1800" kern="0" dirty="0"/>
              <a:t>Charging Stage3 specifications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ADF595C-8D4B-42AD-B05D-D19DE81265CA}"/>
              </a:ext>
            </a:extLst>
          </p:cNvPr>
          <p:cNvSpPr/>
          <p:nvPr/>
        </p:nvSpPr>
        <p:spPr>
          <a:xfrm>
            <a:off x="433009" y="1586282"/>
            <a:ext cx="11351715" cy="10833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7187" lvl="1" indent="0">
              <a:spcBef>
                <a:spcPct val="20000"/>
              </a:spcBef>
              <a:buClr>
                <a:srgbClr val="C00000"/>
              </a:buClr>
            </a:pPr>
            <a:r>
              <a:rPr lang="en-US" altLang="en-US" sz="1400" dirty="0">
                <a:latin typeface="+mn-lt"/>
              </a:rPr>
              <a:t>SA5 CH sub-working group is responsible for the Charging Specifications Standardization: </a:t>
            </a:r>
          </a:p>
          <a:p>
            <a:pPr marL="642937" lvl="1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+mn-lt"/>
              </a:rPr>
              <a:t>Stage 1 (Charging Requirement)</a:t>
            </a:r>
          </a:p>
          <a:p>
            <a:pPr marL="642937" lvl="1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+mn-lt"/>
              </a:rPr>
              <a:t>Stage 2 (Charging architecture and Function)  </a:t>
            </a:r>
          </a:p>
          <a:p>
            <a:pPr marL="642937" lvl="1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en-US" sz="1400" dirty="0">
                <a:latin typeface="+mn-lt"/>
              </a:rPr>
              <a:t>Stage 3 (</a:t>
            </a:r>
            <a:r>
              <a:rPr lang="en-US" altLang="zh-CN" sz="1400" i="1" dirty="0" err="1">
                <a:latin typeface="+mn-lt"/>
              </a:rPr>
              <a:t>Nchf</a:t>
            </a:r>
            <a:r>
              <a:rPr lang="en-US" altLang="zh-CN" sz="1400" i="1" dirty="0">
                <a:latin typeface="+mn-lt"/>
              </a:rPr>
              <a:t> service operations used and the API definition and CHF CDR definition (common data and domain specific data) ASN.1 </a:t>
            </a:r>
            <a:r>
              <a:rPr lang="en-US" altLang="en-US" sz="1200" dirty="0">
                <a:latin typeface="+mn-lt"/>
              </a:rPr>
              <a:t>) </a:t>
            </a:r>
          </a:p>
        </p:txBody>
      </p:sp>
      <p:sp>
        <p:nvSpPr>
          <p:cNvPr id="11" name="内容占位符 2">
            <a:extLst>
              <a:ext uri="{FF2B5EF4-FFF2-40B4-BE49-F238E27FC236}">
                <a16:creationId xmlns:a16="http://schemas.microsoft.com/office/drawing/2014/main" id="{AB2BDD7D-AB6B-48AE-A631-E99CDB8A47D5}"/>
              </a:ext>
            </a:extLst>
          </p:cNvPr>
          <p:cNvSpPr txBox="1">
            <a:spLocks/>
          </p:cNvSpPr>
          <p:nvPr/>
        </p:nvSpPr>
        <p:spPr bwMode="auto">
          <a:xfrm>
            <a:off x="5946431" y="4041744"/>
            <a:ext cx="4152276" cy="6871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609585" indent="-609585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3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89013" indent="-37941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Blip>
                <a:blip r:embed="rId4"/>
              </a:buBlip>
              <a:defRPr sz="3200">
                <a:solidFill>
                  <a:schemeClr val="tx1"/>
                </a:solidFill>
                <a:latin typeface="+mn-lt"/>
              </a:defRPr>
            </a:lvl2pPr>
            <a:lvl3pPr marL="15224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5"/>
              </a:buBlip>
              <a:defRPr sz="2600">
                <a:solidFill>
                  <a:schemeClr val="tx1"/>
                </a:solidFill>
                <a:latin typeface="+mn-lt"/>
              </a:defRPr>
            </a:lvl3pPr>
            <a:lvl4pPr marL="21320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00">
                <a:solidFill>
                  <a:schemeClr val="tx1"/>
                </a:solidFill>
                <a:latin typeface="+mn-lt"/>
              </a:defRPr>
            </a:lvl4pPr>
            <a:lvl5pPr marL="2741613" indent="-3032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00">
                <a:solidFill>
                  <a:schemeClr val="tx1"/>
                </a:solidFill>
                <a:latin typeface="+mn-lt"/>
              </a:defRPr>
            </a:lvl5pPr>
            <a:lvl6pPr marL="335271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6pPr>
            <a:lvl7pPr marL="3962301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7pPr>
            <a:lvl8pPr marL="4571886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8pPr>
            <a:lvl9pPr marL="5181470" indent="-30479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3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en-US" altLang="en-US" sz="1800" kern="0" dirty="0"/>
              <a:t>Reference Other specifications</a:t>
            </a:r>
          </a:p>
        </p:txBody>
      </p:sp>
      <p:graphicFrame>
        <p:nvGraphicFramePr>
          <p:cNvPr id="12" name="表格 11">
            <a:extLst>
              <a:ext uri="{FF2B5EF4-FFF2-40B4-BE49-F238E27FC236}">
                <a16:creationId xmlns:a16="http://schemas.microsoft.com/office/drawing/2014/main" id="{9588EDFA-F9C3-4549-93C7-C652F36C9DE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3609140"/>
              </p:ext>
            </p:extLst>
          </p:nvPr>
        </p:nvGraphicFramePr>
        <p:xfrm>
          <a:off x="6878044" y="4519841"/>
          <a:ext cx="5001273" cy="17627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70655">
                  <a:extLst>
                    <a:ext uri="{9D8B030D-6E8A-4147-A177-3AD203B41FA5}">
                      <a16:colId xmlns:a16="http://schemas.microsoft.com/office/drawing/2014/main" val="1443316772"/>
                    </a:ext>
                  </a:extLst>
                </a:gridCol>
                <a:gridCol w="561812">
                  <a:extLst>
                    <a:ext uri="{9D8B030D-6E8A-4147-A177-3AD203B41FA5}">
                      <a16:colId xmlns:a16="http://schemas.microsoft.com/office/drawing/2014/main" val="2464624065"/>
                    </a:ext>
                  </a:extLst>
                </a:gridCol>
                <a:gridCol w="3668806">
                  <a:extLst>
                    <a:ext uri="{9D8B030D-6E8A-4147-A177-3AD203B41FA5}">
                      <a16:colId xmlns:a16="http://schemas.microsoft.com/office/drawing/2014/main" val="552537838"/>
                    </a:ext>
                  </a:extLst>
                </a:gridCol>
              </a:tblGrid>
              <a:tr h="240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TS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WG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Title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8612274"/>
                  </a:ext>
                </a:extLst>
              </a:tr>
              <a:tr h="380638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29571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Common Data Types for Service Based Interfaces; Stage 3</a:t>
                      </a:r>
                      <a:endParaRPr lang="en-US" sz="105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497614"/>
                  </a:ext>
                </a:extLst>
              </a:tr>
              <a:tr h="19031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fr-FR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Session Management Policy Control Service; Stage 3</a:t>
                      </a:r>
                      <a:endParaRPr lang="fr-FR" altLang="zh-CN" sz="105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2633941"/>
                  </a:ext>
                </a:extLst>
              </a:tr>
              <a:tr h="19031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29.520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fr-FR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System; Network Data Analytics Services; Stage 3</a:t>
                      </a:r>
                      <a:endParaRPr lang="fr-FR" altLang="zh-CN" sz="105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64201911"/>
                  </a:ext>
                </a:extLst>
              </a:tr>
              <a:tr h="19031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 28.538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fr-FR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SA5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Management and orchestration; Edge Computing Management</a:t>
                      </a:r>
                      <a:endParaRPr lang="fr-FR" altLang="zh-CN" sz="105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5199103"/>
                  </a:ext>
                </a:extLst>
              </a:tr>
              <a:tr h="380638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28.623</a:t>
                      </a:r>
                    </a:p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fr-FR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CT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Generic Network Resource Model (NRM) Integration Reference Point (IRP); Solution Set (SS) definitions</a:t>
                      </a:r>
                      <a:endParaRPr lang="fr-FR" altLang="zh-CN" sz="105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62880622"/>
                  </a:ext>
                </a:extLst>
              </a:tr>
              <a:tr h="190319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TS 28.541</a:t>
                      </a: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fr-FR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SA5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05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5G Network Resource Model (NRM); Stage 2 and stage 3</a:t>
                      </a:r>
                      <a:endParaRPr lang="fr-FR" altLang="zh-CN" sz="1050" b="1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4552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95271328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F9A58A-34DE-4257-B8E0-D5465187E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939" y="0"/>
            <a:ext cx="9102725" cy="1143000"/>
          </a:xfrm>
        </p:spPr>
        <p:txBody>
          <a:bodyPr/>
          <a:lstStyle/>
          <a:p>
            <a:r>
              <a:rPr lang="en-GB" altLang="zh-CN" dirty="0"/>
              <a:t>Forge process for SA5 </a:t>
            </a:r>
            <a:r>
              <a:rPr lang="en-GB" altLang="zh-CN"/>
              <a:t>Charging 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28FE7D-D230-4715-A6C8-93F6915F8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4381" y="1029685"/>
            <a:ext cx="11183938" cy="4830763"/>
          </a:xfrm>
        </p:spPr>
        <p:txBody>
          <a:bodyPr/>
          <a:lstStyle/>
          <a:p>
            <a:r>
              <a:rPr lang="en-US" altLang="en-US" sz="2000" dirty="0"/>
              <a:t>Forge Repository for Charging</a:t>
            </a:r>
            <a:endParaRPr lang="en-US" altLang="zh-CN" sz="2000" dirty="0"/>
          </a:p>
          <a:p>
            <a:pPr lvl="1"/>
            <a:r>
              <a:rPr lang="en-US" altLang="en-US" sz="1600" dirty="0"/>
              <a:t>Add new “Charging APIs” folder in the SA5 Forge repository (https://forge.3gpp.org/rep/sa5)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sz="800" dirty="0"/>
          </a:p>
          <a:p>
            <a:pPr lvl="1">
              <a:tabLst>
                <a:tab pos="3317875" algn="l"/>
              </a:tabLst>
            </a:pPr>
            <a:r>
              <a:rPr lang="en-GB" altLang="zh-CN" sz="1600" dirty="0"/>
              <a:t>Open API is specified in the TS 32.291 for </a:t>
            </a:r>
            <a:r>
              <a:rPr lang="en-GB" altLang="zh-CN" sz="1600" dirty="0" err="1"/>
              <a:t>Nchf_ConvergedCharging</a:t>
            </a:r>
            <a:r>
              <a:rPr lang="en-GB" altLang="zh-CN" sz="1600" dirty="0"/>
              <a:t> API and </a:t>
            </a:r>
            <a:r>
              <a:rPr lang="en-GB" altLang="zh-CN" sz="1600" dirty="0" err="1"/>
              <a:t>Nchf_offlineOnlyCharging</a:t>
            </a:r>
            <a:r>
              <a:rPr lang="en-GB" altLang="zh-CN" sz="1600" dirty="0"/>
              <a:t> API</a:t>
            </a:r>
          </a:p>
          <a:p>
            <a:pPr lvl="1">
              <a:tabLst>
                <a:tab pos="3317875" algn="l"/>
              </a:tabLst>
            </a:pPr>
            <a:r>
              <a:rPr lang="en-GB" altLang="zh-CN" sz="1600" dirty="0"/>
              <a:t>ASN.1 is specified in the TS 32.298 for CHF CDR.</a:t>
            </a:r>
            <a:endParaRPr lang="en-US" altLang="en-US" sz="1600" dirty="0"/>
          </a:p>
          <a:p>
            <a:pPr marL="609585" lvl="1" indent="-609585">
              <a:buBlip>
                <a:blip r:embed="rId2"/>
              </a:buBlip>
              <a:tabLst>
                <a:tab pos="3317875" algn="l"/>
              </a:tabLst>
            </a:pPr>
            <a:r>
              <a:rPr lang="en-GB" altLang="zh-CN" sz="2000" dirty="0">
                <a:ea typeface="+mn-ea"/>
                <a:cs typeface="+mn-cs"/>
              </a:rPr>
              <a:t>Forge Process for Charging</a:t>
            </a:r>
          </a:p>
          <a:p>
            <a:pPr lvl="1">
              <a:tabLst>
                <a:tab pos="3317875" algn="l"/>
              </a:tabLst>
            </a:pPr>
            <a:r>
              <a:rPr lang="en-US" altLang="en-US" sz="1600" dirty="0">
                <a:solidFill>
                  <a:prstClr val="black"/>
                </a:solidFill>
              </a:rPr>
              <a:t>Add the corresponding Forge Process in the S5-224346 (</a:t>
            </a:r>
            <a:r>
              <a:rPr lang="en-GB" altLang="zh-CN" sz="1600" dirty="0">
                <a:solidFill>
                  <a:prstClr val="black"/>
                </a:solidFill>
              </a:rPr>
              <a:t>SA5 Working Procedures (Version 18.4.0)</a:t>
            </a:r>
          </a:p>
          <a:p>
            <a:pPr lvl="1">
              <a:tabLst>
                <a:tab pos="3317875" algn="l"/>
              </a:tabLst>
            </a:pPr>
            <a:endParaRPr lang="en-GB" altLang="zh-CN" sz="1600" dirty="0">
              <a:latin typeface="Arial" panose="020B0604020202020204" pitchFamily="34" charset="0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09DCC49-C0C8-4707-819E-24F58AE086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9085" y="1756281"/>
            <a:ext cx="5728233" cy="150590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6AAD1D02-CADB-4518-BA0F-ADD8044AA832}"/>
              </a:ext>
            </a:extLst>
          </p:cNvPr>
          <p:cNvSpPr/>
          <p:nvPr/>
        </p:nvSpPr>
        <p:spPr>
          <a:xfrm>
            <a:off x="1502981" y="4383971"/>
            <a:ext cx="912297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900"/>
              </a:spcAft>
            </a:pPr>
            <a:r>
              <a:rPr lang="en-GB" altLang="zh-CN" sz="1400" dirty="0">
                <a:highlight>
                  <a:srgbClr val="FFFF00"/>
                </a:highlight>
              </a:rPr>
              <a:t>Note: The Forge process and related repository branches for CH related to TS 32.291 are yet TBD. When included, the clauses below should be restructured according to OAM/CH and general topics.</a:t>
            </a:r>
            <a:endParaRPr lang="zh-CN" altLang="zh-CN" sz="1400" dirty="0">
              <a:latin typeface="Times New Roman" panose="02020603050405020304" pitchFamily="18" charset="0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2A8D5AD4-31A1-49C6-9618-D42A23D6DD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6387" y="5071897"/>
            <a:ext cx="5281613" cy="1192785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F4B176B6-C387-4F36-AE6D-654B36EF5C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84124" y="4983371"/>
            <a:ext cx="4430109" cy="1423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553896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6F9A58A-34DE-4257-B8E0-D5465187E4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4939" y="0"/>
            <a:ext cx="9102725" cy="1143000"/>
          </a:xfrm>
        </p:spPr>
        <p:txBody>
          <a:bodyPr/>
          <a:lstStyle/>
          <a:p>
            <a:r>
              <a:rPr lang="en-GB" altLang="zh-CN" dirty="0"/>
              <a:t>Forge process for SA5 Charging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428FE7D-D230-4715-A6C8-93F6915F8A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8414" y="840196"/>
            <a:ext cx="11506223" cy="4830763"/>
          </a:xfrm>
        </p:spPr>
        <p:txBody>
          <a:bodyPr/>
          <a:lstStyle/>
          <a:p>
            <a:pPr marL="360363" indent="-360363"/>
            <a:r>
              <a:rPr lang="en-US" altLang="en-US" sz="2000" dirty="0"/>
              <a:t> Historical and current status </a:t>
            </a:r>
            <a:endParaRPr lang="en-US" altLang="zh-CN" sz="2000" dirty="0"/>
          </a:p>
          <a:p>
            <a:pPr marL="720725" lvl="1" indent="-273050"/>
            <a:r>
              <a:rPr lang="en-US" altLang="en-US" sz="1600" dirty="0"/>
              <a:t>Charging YAML is located in the CT folder of Forge repository (</a:t>
            </a:r>
            <a:r>
              <a:rPr lang="en-US" altLang="en-US" sz="1600" dirty="0">
                <a:hlinkClick r:id="rId2"/>
              </a:rPr>
              <a:t>https://forge.3gpp.org</a:t>
            </a:r>
            <a:r>
              <a:rPr lang="en-US" altLang="en-US" sz="1600" dirty="0"/>
              <a:t>)</a:t>
            </a:r>
          </a:p>
          <a:p>
            <a:pPr lvl="1"/>
            <a:endParaRPr lang="en-US" altLang="zh-CN" sz="1600" dirty="0"/>
          </a:p>
          <a:p>
            <a:pPr marL="609600" lvl="1" indent="0">
              <a:buNone/>
            </a:pPr>
            <a:endParaRPr lang="en-US" altLang="zh-CN" dirty="0"/>
          </a:p>
          <a:p>
            <a:pPr marL="609585" lvl="1" indent="-609585">
              <a:buBlip>
                <a:blip r:embed="rId3"/>
              </a:buBlip>
              <a:tabLst>
                <a:tab pos="3317875" algn="l"/>
              </a:tabLst>
            </a:pPr>
            <a:endParaRPr lang="en-GB" altLang="zh-CN" sz="2000" dirty="0">
              <a:ea typeface="+mn-ea"/>
              <a:cs typeface="+mn-cs"/>
            </a:endParaRPr>
          </a:p>
          <a:p>
            <a:pPr marL="609585" lvl="1" indent="-609585">
              <a:buBlip>
                <a:blip r:embed="rId3"/>
              </a:buBlip>
              <a:tabLst>
                <a:tab pos="3317875" algn="l"/>
              </a:tabLst>
            </a:pPr>
            <a:endParaRPr lang="en-GB" altLang="zh-CN" sz="2000" dirty="0">
              <a:ea typeface="+mn-ea"/>
              <a:cs typeface="+mn-cs"/>
            </a:endParaRPr>
          </a:p>
          <a:p>
            <a:pPr marL="609585" lvl="1" indent="-609585">
              <a:buBlip>
                <a:blip r:embed="rId3"/>
              </a:buBlip>
              <a:tabLst>
                <a:tab pos="3317875" algn="l"/>
              </a:tabLst>
            </a:pPr>
            <a:endParaRPr lang="en-GB" altLang="zh-CN" sz="2000" dirty="0">
              <a:ea typeface="+mn-ea"/>
              <a:cs typeface="+mn-cs"/>
            </a:endParaRPr>
          </a:p>
          <a:p>
            <a:pPr marL="609585" lvl="1" indent="-609585">
              <a:buBlip>
                <a:blip r:embed="rId3"/>
              </a:buBlip>
              <a:tabLst>
                <a:tab pos="3317875" algn="l"/>
              </a:tabLst>
            </a:pPr>
            <a:endParaRPr lang="en-GB" altLang="zh-CN" sz="2000" dirty="0">
              <a:ea typeface="+mn-ea"/>
              <a:cs typeface="+mn-cs"/>
            </a:endParaRPr>
          </a:p>
          <a:p>
            <a:pPr marL="609585" lvl="1" indent="-609585">
              <a:buBlip>
                <a:blip r:embed="rId3"/>
              </a:buBlip>
              <a:tabLst>
                <a:tab pos="3317875" algn="l"/>
              </a:tabLst>
            </a:pPr>
            <a:r>
              <a:rPr lang="en-GB" altLang="zh-CN" sz="2000" dirty="0">
                <a:ea typeface="+mn-ea"/>
                <a:cs typeface="+mn-cs"/>
              </a:rPr>
              <a:t>Suggestion from SA5 #145e Meeting: </a:t>
            </a:r>
          </a:p>
          <a:p>
            <a:pPr lvl="1">
              <a:spcBef>
                <a:spcPts val="0"/>
              </a:spcBef>
              <a:tabLst>
                <a:tab pos="3317875" algn="l"/>
              </a:tabLst>
            </a:pPr>
            <a:r>
              <a:rPr lang="en-US" altLang="en-US" sz="1600" dirty="0">
                <a:solidFill>
                  <a:prstClr val="black"/>
                </a:solidFill>
              </a:rPr>
              <a:t>For the stage3 CRs for R17 (Work Items: TEI17, Category: F) </a:t>
            </a:r>
          </a:p>
          <a:p>
            <a:pPr marL="609600" lvl="1" indent="0">
              <a:spcBef>
                <a:spcPts val="0"/>
              </a:spcBef>
              <a:buNone/>
              <a:tabLst>
                <a:tab pos="3317875" algn="l"/>
              </a:tabLst>
            </a:pPr>
            <a:r>
              <a:rPr lang="en-US" altLang="en-US" sz="1600" dirty="0">
                <a:solidFill>
                  <a:prstClr val="black"/>
                </a:solidFill>
              </a:rPr>
              <a:t>        Follow the original work Procedures  (Please see the above table)</a:t>
            </a:r>
          </a:p>
          <a:p>
            <a:pPr lvl="1">
              <a:spcBef>
                <a:spcPts val="0"/>
              </a:spcBef>
              <a:tabLst>
                <a:tab pos="3317875" algn="l"/>
              </a:tabLst>
            </a:pPr>
            <a:r>
              <a:rPr lang="en-US" altLang="zh-CN" sz="1600" dirty="0">
                <a:solidFill>
                  <a:prstClr val="black"/>
                </a:solidFill>
              </a:rPr>
              <a:t>For the stage 3 CRs for R18 (Work Items: 5G_XXX_CH, Category: B) </a:t>
            </a:r>
          </a:p>
          <a:p>
            <a:pPr marL="609600" lvl="1" indent="0">
              <a:spcBef>
                <a:spcPts val="0"/>
              </a:spcBef>
              <a:buNone/>
              <a:tabLst>
                <a:tab pos="3317875" algn="l"/>
              </a:tabLst>
            </a:pPr>
            <a:r>
              <a:rPr lang="en-US" altLang="zh-CN" sz="1600" dirty="0">
                <a:solidFill>
                  <a:prstClr val="black"/>
                </a:solidFill>
              </a:rPr>
              <a:t>         Follow the new work procedures for the Forge process for SA5. (Please see the updated S5-224346 )</a:t>
            </a:r>
            <a:endParaRPr lang="en-GB" altLang="zh-CN" sz="1600" dirty="0">
              <a:solidFill>
                <a:prstClr val="black"/>
              </a:solidFill>
            </a:endParaRPr>
          </a:p>
          <a:p>
            <a:pPr lvl="1">
              <a:tabLst>
                <a:tab pos="3317875" algn="l"/>
              </a:tabLst>
            </a:pPr>
            <a:endParaRPr lang="en-GB" altLang="zh-CN" sz="1600" dirty="0">
              <a:latin typeface="Arial" panose="020B0604020202020204" pitchFamily="34" charset="0"/>
            </a:endParaRPr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129BA06F-8F51-43C0-8A13-B36D9619B4B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8766167"/>
              </p:ext>
            </p:extLst>
          </p:nvPr>
        </p:nvGraphicFramePr>
        <p:xfrm>
          <a:off x="787481" y="1521072"/>
          <a:ext cx="10923871" cy="2288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4898">
                  <a:extLst>
                    <a:ext uri="{9D8B030D-6E8A-4147-A177-3AD203B41FA5}">
                      <a16:colId xmlns:a16="http://schemas.microsoft.com/office/drawing/2014/main" val="2194821032"/>
                    </a:ext>
                  </a:extLst>
                </a:gridCol>
                <a:gridCol w="2137221">
                  <a:extLst>
                    <a:ext uri="{9D8B030D-6E8A-4147-A177-3AD203B41FA5}">
                      <a16:colId xmlns:a16="http://schemas.microsoft.com/office/drawing/2014/main" val="4180091554"/>
                    </a:ext>
                  </a:extLst>
                </a:gridCol>
                <a:gridCol w="876276">
                  <a:extLst>
                    <a:ext uri="{9D8B030D-6E8A-4147-A177-3AD203B41FA5}">
                      <a16:colId xmlns:a16="http://schemas.microsoft.com/office/drawing/2014/main" val="1443316772"/>
                    </a:ext>
                  </a:extLst>
                </a:gridCol>
                <a:gridCol w="2229939">
                  <a:extLst>
                    <a:ext uri="{9D8B030D-6E8A-4147-A177-3AD203B41FA5}">
                      <a16:colId xmlns:a16="http://schemas.microsoft.com/office/drawing/2014/main" val="2464624065"/>
                    </a:ext>
                  </a:extLst>
                </a:gridCol>
                <a:gridCol w="1514784">
                  <a:extLst>
                    <a:ext uri="{9D8B030D-6E8A-4147-A177-3AD203B41FA5}">
                      <a16:colId xmlns:a16="http://schemas.microsoft.com/office/drawing/2014/main" val="552537838"/>
                    </a:ext>
                  </a:extLst>
                </a:gridCol>
                <a:gridCol w="1213886">
                  <a:extLst>
                    <a:ext uri="{9D8B030D-6E8A-4147-A177-3AD203B41FA5}">
                      <a16:colId xmlns:a16="http://schemas.microsoft.com/office/drawing/2014/main" val="3945243857"/>
                    </a:ext>
                  </a:extLst>
                </a:gridCol>
                <a:gridCol w="2206867">
                  <a:extLst>
                    <a:ext uri="{9D8B030D-6E8A-4147-A177-3AD203B41FA5}">
                      <a16:colId xmlns:a16="http://schemas.microsoft.com/office/drawing/2014/main" val="1525151339"/>
                    </a:ext>
                  </a:extLst>
                </a:gridCol>
              </a:tblGrid>
              <a:tr h="17919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Release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Yaml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TS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References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Code moderator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Contributor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8612274"/>
                  </a:ext>
                </a:extLst>
              </a:tr>
              <a:tr h="311568"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R15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Nchf_ConvergedCharging</a:t>
                      </a: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API 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32.291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05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https://forge.3gpp.org/rep/all/5G_APIs/-/tree/Rel15-draft-TSG97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29.571,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TS 29.512</a:t>
                      </a:r>
                    </a:p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rowSpan="7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pt-BR" sz="12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Jesus de Gregorio </a:t>
                      </a:r>
                      <a:endParaRPr lang="en-US" sz="12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 rowSpan="7">
                  <a:txBody>
                    <a:bodyPr/>
                    <a:lstStyle/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The CR contributors for the TS 32.291 submits the changes on the </a:t>
                      </a:r>
                      <a:r>
                        <a:rPr lang="en-US" altLang="zh-CN" sz="1200" dirty="0" err="1"/>
                        <a:t>Yaml</a:t>
                      </a:r>
                      <a:r>
                        <a:rPr lang="en-US" altLang="zh-CN" sz="1200" dirty="0"/>
                        <a:t> file in </a:t>
                      </a:r>
                      <a:r>
                        <a:rPr lang="en-US" altLang="zh-CN" sz="1200" dirty="0" err="1"/>
                        <a:t>Tdoc</a:t>
                      </a:r>
                      <a:r>
                        <a:rPr lang="en-US" altLang="zh-CN" sz="1200" dirty="0"/>
                        <a:t> (Word)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The update and revision will be discussed during the meeting. </a:t>
                      </a:r>
                    </a:p>
                    <a:p>
                      <a:pPr marL="171450" indent="-171450">
                        <a:buFont typeface="Arial" panose="020B0604020202020204" pitchFamily="34" charset="0"/>
                        <a:buChar char="•"/>
                      </a:pPr>
                      <a:r>
                        <a:rPr lang="en-US" altLang="zh-CN" sz="1200" dirty="0"/>
                        <a:t>The rapporteur will check the quality and suggest to submit the revision if any mistake are found via Swagger tools. </a:t>
                      </a:r>
                      <a:endParaRPr lang="zh-CN" altLang="en-US" sz="1200" dirty="0"/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497614"/>
                  </a:ext>
                </a:extLst>
              </a:tr>
              <a:tr h="311568">
                <a:tc rowSpan="3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R16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Nchf_ConvergedCharging</a:t>
                      </a: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API 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32.291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fr-FR" altLang="zh-CN" sz="105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https://forge.3gpp.org/rep/all/5G_APIs/-/tree/Rel16-draft-TSG97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29.571, TS 29.512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28.541,TS 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28.623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endParaRPr lang="fr-FR" altLang="zh-CN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endParaRPr lang="fr-FR" altLang="zh-CN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54478096"/>
                  </a:ext>
                </a:extLst>
              </a:tr>
              <a:tr h="60301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endParaRPr lang="en-US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endParaRPr lang="en-US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29571, TS 29.512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20668744"/>
                  </a:ext>
                </a:extLst>
              </a:tr>
              <a:tr h="155784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altLang="zh-CN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Nchf_offlineOnlyCharging</a:t>
                      </a: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API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32.291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endParaRPr lang="en-US" sz="105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94629556"/>
                  </a:ext>
                </a:extLst>
              </a:tr>
              <a:tr h="467353">
                <a:tc rowSpan="3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R17</a:t>
                      </a:r>
                    </a:p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Nchf_ConvergedCharging</a:t>
                      </a: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API </a:t>
                      </a:r>
                      <a:endParaRPr lang="en-US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32.291 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fr-FR" altLang="zh-CN" sz="105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https://forge.3gpp.org/rep/all/5G_APIs/-/tree/Rel17-draft-TSG97</a:t>
                      </a: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29571, TS 29.512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28.541,TS 28.623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 28.538</a:t>
                      </a:r>
                      <a:endParaRPr lang="fr-FR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endParaRPr lang="fr-FR" altLang="zh-CN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endParaRPr lang="fr-FR" altLang="zh-CN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606146"/>
                  </a:ext>
                </a:extLst>
              </a:tr>
              <a:tr h="4138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zh-CN" sz="105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29571, TS 29.512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4883077"/>
                  </a:ext>
                </a:extLst>
              </a:tr>
              <a:tr h="52145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altLang="zh-CN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Nchf_offlineOnlyCharging</a:t>
                      </a: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API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32.291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endParaRPr lang="fr-FR" altLang="zh-CN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606468"/>
                  </a:ext>
                </a:extLst>
              </a:tr>
            </a:tbl>
          </a:graphicData>
        </a:graphic>
      </p:graphicFrame>
      <p:graphicFrame>
        <p:nvGraphicFramePr>
          <p:cNvPr id="8" name="表格 7">
            <a:extLst>
              <a:ext uri="{FF2B5EF4-FFF2-40B4-BE49-F238E27FC236}">
                <a16:creationId xmlns:a16="http://schemas.microsoft.com/office/drawing/2014/main" id="{134E683E-BB89-4252-8A81-588F7571E7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4820784"/>
              </p:ext>
            </p:extLst>
          </p:nvPr>
        </p:nvGraphicFramePr>
        <p:xfrm>
          <a:off x="756138" y="5243635"/>
          <a:ext cx="10937633" cy="11163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5837">
                  <a:extLst>
                    <a:ext uri="{9D8B030D-6E8A-4147-A177-3AD203B41FA5}">
                      <a16:colId xmlns:a16="http://schemas.microsoft.com/office/drawing/2014/main" val="911344441"/>
                    </a:ext>
                  </a:extLst>
                </a:gridCol>
                <a:gridCol w="2139913">
                  <a:extLst>
                    <a:ext uri="{9D8B030D-6E8A-4147-A177-3AD203B41FA5}">
                      <a16:colId xmlns:a16="http://schemas.microsoft.com/office/drawing/2014/main" val="2198585747"/>
                    </a:ext>
                  </a:extLst>
                </a:gridCol>
                <a:gridCol w="877381">
                  <a:extLst>
                    <a:ext uri="{9D8B030D-6E8A-4147-A177-3AD203B41FA5}">
                      <a16:colId xmlns:a16="http://schemas.microsoft.com/office/drawing/2014/main" val="4147747748"/>
                    </a:ext>
                  </a:extLst>
                </a:gridCol>
                <a:gridCol w="2232748">
                  <a:extLst>
                    <a:ext uri="{9D8B030D-6E8A-4147-A177-3AD203B41FA5}">
                      <a16:colId xmlns:a16="http://schemas.microsoft.com/office/drawing/2014/main" val="3766106392"/>
                    </a:ext>
                  </a:extLst>
                </a:gridCol>
                <a:gridCol w="1516692">
                  <a:extLst>
                    <a:ext uri="{9D8B030D-6E8A-4147-A177-3AD203B41FA5}">
                      <a16:colId xmlns:a16="http://schemas.microsoft.com/office/drawing/2014/main" val="3193805434"/>
                    </a:ext>
                  </a:extLst>
                </a:gridCol>
                <a:gridCol w="1316597">
                  <a:extLst>
                    <a:ext uri="{9D8B030D-6E8A-4147-A177-3AD203B41FA5}">
                      <a16:colId xmlns:a16="http://schemas.microsoft.com/office/drawing/2014/main" val="3295669863"/>
                    </a:ext>
                  </a:extLst>
                </a:gridCol>
                <a:gridCol w="2108465">
                  <a:extLst>
                    <a:ext uri="{9D8B030D-6E8A-4147-A177-3AD203B41FA5}">
                      <a16:colId xmlns:a16="http://schemas.microsoft.com/office/drawing/2014/main" val="1535698297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Release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 err="1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Yaml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TS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Location</a:t>
                      </a:r>
                      <a:endParaRPr lang="sv-SE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References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sv-SE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Code moderator</a:t>
                      </a: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altLang="zh-CN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Contributor</a:t>
                      </a:r>
                      <a:endParaRPr lang="zh-CN" altLang="en-US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25" marB="9525" anchor="ctr">
                    <a:solidFill>
                      <a:srgbClr val="C1E44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0336596"/>
                  </a:ext>
                </a:extLst>
              </a:tr>
              <a:tr h="0">
                <a:tc rowSpan="3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R18</a:t>
                      </a: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Nchf_ConvergedCharging</a:t>
                      </a: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API 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32.291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https://forge.3gpp.org/rep/sa5 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(New Charging Folder) </a:t>
                      </a:r>
                      <a:endParaRPr lang="fr-FR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29571, TS 29.512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28.541,TS </a:t>
                      </a: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28.623</a:t>
                      </a:r>
                    </a:p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 28.538 … </a:t>
                      </a: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Chen Shan </a:t>
                      </a: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Jesus de Gregorio </a:t>
                      </a:r>
                      <a:endParaRPr lang="en-US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rowSpan="4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the </a:t>
                      </a: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CR author (Action Owner) in the clause 23.1.1 Important action-timeline table for Forge activities  (</a:t>
                      </a:r>
                      <a:r>
                        <a:rPr lang="en-US" altLang="zh-CN" sz="1200" dirty="0">
                          <a:solidFill>
                            <a:prstClr val="black"/>
                          </a:solidFill>
                        </a:rPr>
                        <a:t>S5-224346</a:t>
                      </a: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).</a:t>
                      </a:r>
                      <a:endParaRPr lang="fr-FR" altLang="zh-CN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037622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200" kern="1200" dirty="0" err="1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Nchf_offlineOnlyCharging</a:t>
                      </a:r>
                      <a:r>
                        <a:rPr lang="en-GB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API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32.291 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5760368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endParaRPr lang="en-US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endParaRPr lang="en-US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29571, TS 29.512…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8091428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CHF CDR ASN.1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TS 32.298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l" defTabSz="1219170" rtl="0" eaLnBrk="1" latinLnBrk="0" hangingPunct="1">
                        <a:spcAft>
                          <a:spcPts val="0"/>
                        </a:spcAft>
                      </a:pPr>
                      <a:endParaRPr lang="fr-FR" altLang="zh-CN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? </a:t>
                      </a:r>
                      <a:endParaRPr lang="zh-CN" altLang="en-US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21917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altLang="zh-CN" sz="12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Robert Törnkvist </a:t>
                      </a: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algn="ctr" defTabSz="1219170" rtl="0" eaLnBrk="1" latinLnBrk="0" hangingPunct="1">
                        <a:spcAft>
                          <a:spcPts val="0"/>
                        </a:spcAft>
                      </a:pPr>
                      <a:endParaRPr lang="fr-FR" altLang="zh-CN" sz="105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solidFill>
                      <a:srgbClr val="FFFF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8169685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011029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9815" y="2879729"/>
            <a:ext cx="8221835" cy="519616"/>
          </a:xfrm>
        </p:spPr>
        <p:txBody>
          <a:bodyPr/>
          <a:lstStyle/>
          <a:p>
            <a:r>
              <a:rPr lang="sv-SE" sz="6000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195480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82ad2bae7f0c06f2affd04e202398948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f9959177c7080051a0232d0818074d39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Location" minOccurs="0"/>
                <xsd:element ref="ns4:MediaServiceGenerationTime" minOccurs="0"/>
                <xsd:element ref="ns4:MediaServiceEventHashCode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Metadata" ma:index="16" nillable="true" ma:displayName="MediaServiceMetadata" ma:hidden="true" ma:internalName="MediaServiceMetadata" ma:readOnly="true">
      <xsd:simpleType>
        <xsd:restriction base="dms:Note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8" nillable="true" ma:displayName="MediaServiceAutoTags" ma:internalName="MediaServiceAutoTags" ma:readOnly="true">
      <xsd:simpleType>
        <xsd:restriction base="dms:Text"/>
      </xsd:simpleType>
    </xsd:element>
    <xsd:element name="MediaServiceOCR" ma:index="19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GenerationTime" ma:index="21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2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533F262-609D-4DE1-971D-E33E47E685D8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D8EFD60F-3529-4261-B094-766615A3369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13C568A-0C46-4592-BB68-CDB41342D77A}">
  <ds:schemaRefs>
    <ds:schemaRef ds:uri="http://purl.org/dc/dcmitype/"/>
    <ds:schemaRef ds:uri="b4d06219-a142-4c5f-be55-53f74cb980c7"/>
    <ds:schemaRef ds:uri="http://schemas.microsoft.com/office/2006/metadata/properties"/>
    <ds:schemaRef ds:uri="http://www.w3.org/XML/1998/namespace"/>
    <ds:schemaRef ds:uri="http://schemas.microsoft.com/office/2006/documentManagement/types"/>
    <ds:schemaRef ds:uri="71c5aaf6-e6ce-465b-b873-5148d2a4c105"/>
    <ds:schemaRef ds:uri="http://schemas.microsoft.com/office/infopath/2007/PartnerControls"/>
    <ds:schemaRef ds:uri="http://schemas.openxmlformats.org/package/2006/metadata/core-properties"/>
    <ds:schemaRef ds:uri="687e87d0-d0a8-4c48-8f94-14f0c67212c5"/>
    <ds:schemaRef ds:uri="http://purl.org/dc/terms/"/>
    <ds:schemaRef ds:uri="http://purl.org/dc/elements/1.1/"/>
  </ds:schemaRefs>
</ds:datastoreItem>
</file>

<file path=customXml/itemProps4.xml><?xml version="1.0" encoding="utf-8"?>
<ds:datastoreItem xmlns:ds="http://schemas.openxmlformats.org/officeDocument/2006/customXml" ds:itemID="{362C99FD-0342-4981-9E51-9B4B3D0AAD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DB86EE5A-C607-470A-B2B8-6CB953A47714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24317</TotalTime>
  <Words>742</Words>
  <Application>Microsoft Office PowerPoint</Application>
  <PresentationFormat>宽屏</PresentationFormat>
  <Paragraphs>139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宋体</vt:lpstr>
      <vt:lpstr>微软雅黑</vt:lpstr>
      <vt:lpstr>Arial</vt:lpstr>
      <vt:lpstr>Calibri</vt:lpstr>
      <vt:lpstr>Times New Roman</vt:lpstr>
      <vt:lpstr>Office Theme</vt:lpstr>
      <vt:lpstr>    Forge Usage Guide for Charging Management  (SA5 #145e)   </vt:lpstr>
      <vt:lpstr>Charging Stage 3 Specifications</vt:lpstr>
      <vt:lpstr>Forge process for SA5 Charging </vt:lpstr>
      <vt:lpstr>Forge process for SA5 Charging</vt:lpstr>
      <vt:lpstr>Thank you!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SA5 Status Report to SA#83  Charging Management (CH) Operation, Administration, Maintenance &amp; Provisioning (OAM&amp;P)</dc:title>
  <dc:creator>Thomas Tovinger</dc:creator>
  <cp:lastModifiedBy>Huawei-1</cp:lastModifiedBy>
  <cp:revision>432</cp:revision>
  <dcterms:created xsi:type="dcterms:W3CDTF">2019-03-13T01:38:36Z</dcterms:created>
  <dcterms:modified xsi:type="dcterms:W3CDTF">2022-08-09T09:50:07Z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  <property fmtid="{D5CDD505-2E9C-101B-9397-08002B2CF9AE}" pid="3" name="_2015_ms_pID_725343">
    <vt:lpwstr>(3)5ec3yjWdLaLrg6jQwgi1BMNg1nUbKEk6X2SudHtINbLqWKy/ZEBsf0diIq95M/IJ9yfxJz+9
EKo9aHHjkgYub2NZPf3/atsckhsLmFGv9BNsC6henuD0duK2ODL9lvmW+917wW0JOPDZvhYa
YZkeAxQ3i+roV73JIx0Bv0FvZ1y6kcqJnQ7qTn6uJ5mW9tOEaaF058jysVseL5bd+fhiv28A
kJhfhXOU21VOuh2UCe</vt:lpwstr>
  </property>
  <property fmtid="{D5CDD505-2E9C-101B-9397-08002B2CF9AE}" pid="4" name="_2015_ms_pID_7253431">
    <vt:lpwstr>MQNQq9btKDg9nxaETig0bCcF5fLh/D7P8gxIEQu3wsSZ9jFYPdUyLe
79A9RY/eUidDGm2aQP3wNTDwb75qTVVvVnTWZHDGz3i+SX4Yy60urO1zey1yA8DRkFy+y+6P
RHyf2p/4M7PphPg41VMF2zHMw2XExii6qqJWtrsDVbxQYUbocVY6hdzgyX9ONZW0X8sFFzQ2
T+qgALWIVGIl8a98bD9Sx6r7i/8apRxAC8PX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1574815908</vt:lpwstr>
  </property>
  <property fmtid="{D5CDD505-2E9C-101B-9397-08002B2CF9AE}" pid="9" name="_2015_ms_pID_7253432">
    <vt:lpwstr>yFYskfzoBX8iHbEOYetKa2k=</vt:lpwstr>
  </property>
</Properties>
</file>